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64" r:id="rId4"/>
    <p:sldId id="262" r:id="rId5"/>
    <p:sldId id="267" r:id="rId6"/>
    <p:sldId id="258" r:id="rId7"/>
    <p:sldId id="259" r:id="rId8"/>
    <p:sldId id="265" r:id="rId9"/>
    <p:sldId id="263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5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1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6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0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5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4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3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8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1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2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A6486-2D43-4C21-A561-7133647184EF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80FE-C007-4505-9B78-D65885BBE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1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fi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PCU UTAH (SSN-801)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CDR Chris Hornung, Commanding Officer</a:t>
            </a: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75" y="8730"/>
            <a:ext cx="1076325" cy="10271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0"/>
            <a:ext cx="914543" cy="104457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297718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866" y="179387"/>
            <a:ext cx="9938460" cy="10271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UTAH COMMISSIONING COMMITTEE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Rectangle 4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398272"/>
            <a:ext cx="6371578" cy="4922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3905" y="1486064"/>
            <a:ext cx="5205089" cy="2677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State of Utah throughout boat’s major milestones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Pioneer Day Celebration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contributor to morale and team building events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15" y="4251512"/>
            <a:ext cx="3391270" cy="24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3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75" y="0"/>
            <a:ext cx="1076325" cy="102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43" cy="104457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92444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3945" y="170656"/>
            <a:ext cx="9258300" cy="1020445"/>
          </a:xfrm>
          <a:noFill/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UTAH TRIAD LEADERSHIP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9" name="Rectangle 8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:\Users\GuiseJD\AppData\Local\Microsoft\Windows\INetCache\Content.MSO\F28A8E60.t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63" y="1627569"/>
            <a:ext cx="2787587" cy="3510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296792" y="5137690"/>
            <a:ext cx="2538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COMMANDING OFFICER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5043" y="6050990"/>
            <a:ext cx="219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OF THE BOAT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0433" y="6061658"/>
            <a:ext cx="2208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EXECUTIVE OFFICER</a:t>
            </a:r>
          </a:p>
        </p:txBody>
      </p:sp>
      <p:pic>
        <p:nvPicPr>
          <p:cNvPr id="10" name="Picture 9" descr="C:\Users\SmithKA\AppData\Local\Microsoft\Windows\INetCache\Content.Word\Guise, Jeffrey_LCDR_0731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7" y="2550718"/>
            <a:ext cx="2742533" cy="351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Nielsen , Zachary STSCM, covered_053124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472" y="2564417"/>
            <a:ext cx="2797792" cy="349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03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865" y="92394"/>
            <a:ext cx="9938460" cy="1122835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CREW COMPOSITION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Rectangle 4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06827" y="1484419"/>
            <a:ext cx="4962617" cy="52629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Incremental manning based on boat construction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 total at full manning (122 enlisted and 18 officers)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in Submarines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Tour lengths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first term Enlisted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32-26 months DH/CPOs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month Junior Officer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20-22 month XO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32-34 month CO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2001228"/>
            <a:ext cx="6711962" cy="406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4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865" y="170656"/>
            <a:ext cx="9938460" cy="104457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UTAH CREST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Rectangle 4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9808" r="20200" b="10636"/>
          <a:stretch/>
        </p:blipFill>
        <p:spPr>
          <a:xfrm>
            <a:off x="1861550" y="1605279"/>
            <a:ext cx="3787410" cy="5021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7840" y="1605279"/>
            <a:ext cx="487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Crest border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Motto- Live Strong and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Wasatch Mountains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BB-31 silhouette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Font</a:t>
            </a:r>
          </a:p>
        </p:txBody>
      </p:sp>
    </p:spTree>
    <p:extLst>
      <p:ext uri="{BB962C8B-B14F-4D97-AF65-F5344CB8AC3E}">
        <p14:creationId xmlns:p14="http://schemas.microsoft.com/office/powerpoint/2010/main" val="29405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708" y="72710"/>
            <a:ext cx="9792071" cy="1142520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UTAH SHIPS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Rectangle 4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969"/>
            <a:ext cx="6162062" cy="496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1918" y="1398272"/>
            <a:ext cx="3788669" cy="2584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7190" y="1393906"/>
            <a:ext cx="1948206" cy="2593338"/>
          </a:xfrm>
          <a:prstGeom prst="rect">
            <a:avLst/>
          </a:prstGeom>
        </p:spPr>
      </p:pic>
      <p:pic>
        <p:nvPicPr>
          <p:cNvPr id="1026" name="Picture 2" descr="A birds eye view of the USS Utah Memorial with the flag at half ma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74" y="4049553"/>
            <a:ext cx="4909352" cy="27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7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865" y="163984"/>
            <a:ext cx="9938460" cy="1133789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VIRGINIA CLASS CONSTRUCTION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Rectangle 5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020_1_2A flipped">
            <a:extLst>
              <a:ext uri="{FF2B5EF4-FFF2-40B4-BE49-F238E27FC236}">
                <a16:creationId xmlns:a16="http://schemas.microsoft.com/office/drawing/2014/main" id="{FF008ABC-F328-3E34-7483-00B89071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t="16277" r="10608" b="16817"/>
          <a:stretch>
            <a:fillRect/>
          </a:stretch>
        </p:blipFill>
        <p:spPr bwMode="auto">
          <a:xfrm>
            <a:off x="129322" y="2866300"/>
            <a:ext cx="2851303" cy="1801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0A213E27-4EBF-8B5B-A408-A7EC03361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22" y="4788377"/>
            <a:ext cx="2885726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Sections 1 thru 2A</a:t>
            </a:r>
          </a:p>
        </p:txBody>
      </p:sp>
      <p:pic>
        <p:nvPicPr>
          <p:cNvPr id="9" name="Picture 8" descr="001_02B_5a">
            <a:extLst>
              <a:ext uri="{FF2B5EF4-FFF2-40B4-BE49-F238E27FC236}">
                <a16:creationId xmlns:a16="http://schemas.microsoft.com/office/drawing/2014/main" id="{A5FA8C10-933E-02F8-BFAA-1DB6EBFF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18149" r="18643" b="14119"/>
          <a:stretch>
            <a:fillRect/>
          </a:stretch>
        </p:blipFill>
        <p:spPr bwMode="auto">
          <a:xfrm>
            <a:off x="3144865" y="2894797"/>
            <a:ext cx="2905399" cy="177345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2C761EDB-6F41-C780-35F2-5A75B658D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879" y="4788377"/>
            <a:ext cx="2970685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Sections 2B thru 5 </a:t>
            </a:r>
          </a:p>
        </p:txBody>
      </p:sp>
      <p:pic>
        <p:nvPicPr>
          <p:cNvPr id="12" name="Picture 11" descr="20  SSN780 Sec 6_7 Off load copy">
            <a:extLst>
              <a:ext uri="{FF2B5EF4-FFF2-40B4-BE49-F238E27FC236}">
                <a16:creationId xmlns:a16="http://schemas.microsoft.com/office/drawing/2014/main" id="{476F8064-0092-B794-3C91-26757D26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4007" r="7002" b="10918"/>
          <a:stretch>
            <a:fillRect/>
          </a:stretch>
        </p:blipFill>
        <p:spPr bwMode="auto">
          <a:xfrm>
            <a:off x="6210764" y="2894797"/>
            <a:ext cx="2276077" cy="177345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AB573643-E7EF-5685-6AE6-52309756B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264" y="4788377"/>
            <a:ext cx="2611612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Sections 6 and 7</a:t>
            </a:r>
          </a:p>
        </p:txBody>
      </p:sp>
      <p:pic>
        <p:nvPicPr>
          <p:cNvPr id="14" name="Picture 13" descr="24 copy">
            <a:extLst>
              <a:ext uri="{FF2B5EF4-FFF2-40B4-BE49-F238E27FC236}">
                <a16:creationId xmlns:a16="http://schemas.microsoft.com/office/drawing/2014/main" id="{EDA45F25-4821-483C-69D5-B34D5095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19655" r="6100" b="13550"/>
          <a:stretch>
            <a:fillRect/>
          </a:stretch>
        </p:blipFill>
        <p:spPr bwMode="auto">
          <a:xfrm>
            <a:off x="8647341" y="2894796"/>
            <a:ext cx="3504995" cy="177345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71EDCF83-E630-45A2-03E6-EF8A5D9DA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519" y="4788377"/>
            <a:ext cx="2738637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Sections 8 and 9 </a:t>
            </a:r>
          </a:p>
        </p:txBody>
      </p:sp>
    </p:spTree>
    <p:extLst>
      <p:ext uri="{BB962C8B-B14F-4D97-AF65-F5344CB8AC3E}">
        <p14:creationId xmlns:p14="http://schemas.microsoft.com/office/powerpoint/2010/main" val="7295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864" y="92394"/>
            <a:ext cx="9938461" cy="1122835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CONSTRUCTION MILESTONES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Rectangle 4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38636-07D5-7D8D-B939-22106A2F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8272"/>
            <a:ext cx="8006004" cy="5459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7557" y="2052267"/>
            <a:ext cx="3971093" cy="3785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Hull Complete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Plant Testing and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Crew Habitability and In-Service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Ship and Crew Certification for Sea Trials</a:t>
            </a:r>
          </a:p>
        </p:txBody>
      </p:sp>
    </p:spTree>
    <p:extLst>
      <p:ext uri="{BB962C8B-B14F-4D97-AF65-F5344CB8AC3E}">
        <p14:creationId xmlns:p14="http://schemas.microsoft.com/office/powerpoint/2010/main" val="182029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865" y="72709"/>
            <a:ext cx="993846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TRIALS AND DELIVERY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Rectangle 4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ubmarine conducts alpha trials in the Atlantic Oce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2" y="1496219"/>
            <a:ext cx="6596109" cy="52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1623" y="1514640"/>
            <a:ext cx="5048250" cy="3108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Alpha Trials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Bravo Trials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INSURV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Delivery: “Keys to the Ship”</a:t>
            </a:r>
          </a:p>
        </p:txBody>
      </p:sp>
      <p:pic>
        <p:nvPicPr>
          <p:cNvPr id="1026" name="Picture 2" descr="You are currently viewing March 1, 2022 –  Electric Boat Delivers Submarine Oreg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031797" y="4739551"/>
            <a:ext cx="2481323" cy="198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49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887" y="72709"/>
            <a:ext cx="9977438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VIRGINIA CLASS ADVANTAGE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179386"/>
            <a:ext cx="1076325" cy="102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" y="170656"/>
            <a:ext cx="914543" cy="104457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Rectangle 4"/>
          <p:cNvSpPr/>
          <p:nvPr/>
        </p:nvSpPr>
        <p:spPr>
          <a:xfrm>
            <a:off x="0" y="1331597"/>
            <a:ext cx="12192000" cy="66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5614"/>
            <a:ext cx="12179416" cy="39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2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171</Words>
  <Application>Microsoft Office PowerPoint</Application>
  <PresentationFormat>Widescreen</PresentationFormat>
  <Paragraphs>60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UTAH TRIAD LEADERSHIP</vt:lpstr>
      <vt:lpstr>CREW COMPOSITION</vt:lpstr>
      <vt:lpstr>UTAH CREST</vt:lpstr>
      <vt:lpstr>HISTORY OF UTAH SHIPS</vt:lpstr>
      <vt:lpstr>VIRGINIA CLASS CONSTRUCTION</vt:lpstr>
      <vt:lpstr>KEY CONSTRUCTION MILESTONES</vt:lpstr>
      <vt:lpstr>SEA TRIALS AND DELIVERY</vt:lpstr>
      <vt:lpstr>VIRGINIA CLASS ADVANTAGE</vt:lpstr>
      <vt:lpstr>UTAH COMMISSIONING COMMITTEE</vt:lpstr>
      <vt:lpstr>PowerPoint Presentation</vt:lpstr>
    </vt:vector>
  </TitlesOfParts>
  <Company>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Guise, Jeffrey D. - XO</dc:creator>
  <cp:lastModifiedBy>Tamara Zuniga-Brown</cp:lastModifiedBy>
  <cp:revision>27</cp:revision>
  <dcterms:created xsi:type="dcterms:W3CDTF">2024-11-25T18:33:19Z</dcterms:created>
  <dcterms:modified xsi:type="dcterms:W3CDTF">2024-11-30T00:28:15Z</dcterms:modified>
</cp:coreProperties>
</file>